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4965cc491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4965cc491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4965cc49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4965cc49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4965cc49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4965cc49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4965cc491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94965cc49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4965cc49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94965cc49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4965cc49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94965cc49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4965cc491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94965cc491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4965cc49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94965cc49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4965cc491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4965cc491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4965cc491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4965cc491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4965cc491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94965cc491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94965cc49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94965cc49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94965cc491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94965cc491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4965cc491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94965cc491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4965cc491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94965cc491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94965cc491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94965cc491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4965cc491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94965cc491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4965cc491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94965cc491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94965cc491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94965cc491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94965cc491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94965cc491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4965cc491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94965cc491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94965cc491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94965cc491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94965cc491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94965cc491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94965cc491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94965cc491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4965cc491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94965cc491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94965cc49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94965cc49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94965cc491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94965cc491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94965cc491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94965cc491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4965cc491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94965cc491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94965cc491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94965cc491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4965cc491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94965cc491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94965cc491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94965cc491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94965cc491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94965cc491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4965cc49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4965cc49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4965cc491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94965cc491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94965cc491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94965cc491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4965cc491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94965cc491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94965cc491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94965cc491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94965cc491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94965cc491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94965cc491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94965cc491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94965cc491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94965cc491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94965cc491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94965cc491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94965cc491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94965cc491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94965cc491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94965cc491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4965cc491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4965cc49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94965cc491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94965cc491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94965cc491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94965cc491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94965cc491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94965cc491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94965cc491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94965cc491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94965cc491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94965cc491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94965cc491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94965cc491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94965cc491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94965cc491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94965cc491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94965cc491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94965cc491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94965cc491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94965cc491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94965cc491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4965cc491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4965cc491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94965cc491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94965cc491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94965cc491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94965cc491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4965cc49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94965cc49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4965cc49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4965cc49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4965cc49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4965cc49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jpg"/><Relationship Id="rId4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jpg"/><Relationship Id="rId4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0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/>
        </p:nvSpPr>
        <p:spPr>
          <a:xfrm>
            <a:off x="1660792" y="1947750"/>
            <a:ext cx="67200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100"/>
              <a:t>Emprendimiento</a:t>
            </a:r>
            <a:endParaRPr sz="6100"/>
          </a:p>
        </p:txBody>
      </p:sp>
      <p:sp>
        <p:nvSpPr>
          <p:cNvPr id="103" name="Google Shape;103;p22"/>
          <p:cNvSpPr txBox="1"/>
          <p:nvPr/>
        </p:nvSpPr>
        <p:spPr>
          <a:xfrm>
            <a:off x="1538950" y="3159450"/>
            <a:ext cx="67200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</a:rPr>
              <a:t>Iniciar y </a:t>
            </a:r>
            <a:r>
              <a:rPr b="1" lang="es"/>
              <a:t>gestionar un negocio</a:t>
            </a:r>
            <a:r>
              <a:rPr lang="es"/>
              <a:t> </a:t>
            </a:r>
            <a:r>
              <a:rPr lang="es">
                <a:solidFill>
                  <a:srgbClr val="666666"/>
                </a:solidFill>
              </a:rPr>
              <a:t>para obtener ganancias,</a:t>
            </a:r>
            <a:r>
              <a:rPr lang="es"/>
              <a:t> </a:t>
            </a:r>
            <a:r>
              <a:rPr lang="es">
                <a:solidFill>
                  <a:srgbClr val="CCCCCC"/>
                </a:solidFill>
              </a:rPr>
              <a:t>asumiendo riesgos 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CCCCC"/>
                </a:solidFill>
              </a:rPr>
              <a:t>y aprovechando oportunidades empresariales.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/>
        </p:nvSpPr>
        <p:spPr>
          <a:xfrm>
            <a:off x="1211950" y="1947750"/>
            <a:ext cx="67200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100"/>
              <a:t>Entrepreneurship</a:t>
            </a:r>
            <a:endParaRPr sz="6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/>
        </p:nvSpPr>
        <p:spPr>
          <a:xfrm>
            <a:off x="1211950" y="1947750"/>
            <a:ext cx="67200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100"/>
              <a:t>Entrepreneur</a:t>
            </a:r>
            <a:r>
              <a:rPr lang="es" sz="6100">
                <a:solidFill>
                  <a:srgbClr val="D9D9D9"/>
                </a:solidFill>
              </a:rPr>
              <a:t>ship</a:t>
            </a:r>
            <a:endParaRPr sz="61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/>
        </p:nvSpPr>
        <p:spPr>
          <a:xfrm>
            <a:off x="1211950" y="1947750"/>
            <a:ext cx="67200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100">
                <a:solidFill>
                  <a:srgbClr val="D9D9D9"/>
                </a:solidFill>
              </a:rPr>
              <a:t>Entrepreneur</a:t>
            </a:r>
            <a:r>
              <a:rPr lang="es" sz="6100"/>
              <a:t>ship</a:t>
            </a:r>
            <a:endParaRPr sz="6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/>
        </p:nvSpPr>
        <p:spPr>
          <a:xfrm>
            <a:off x="1211950" y="1947750"/>
            <a:ext cx="67200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100"/>
              <a:t>Entrepreneurship</a:t>
            </a:r>
            <a:endParaRPr sz="6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7"/>
          <p:cNvSpPr txBox="1"/>
          <p:nvPr/>
        </p:nvSpPr>
        <p:spPr>
          <a:xfrm>
            <a:off x="1726050" y="1947750"/>
            <a:ext cx="56919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100">
                <a:solidFill>
                  <a:schemeClr val="lt1"/>
                </a:solidFill>
              </a:rPr>
              <a:t>¿ Startup ?</a:t>
            </a:r>
            <a:endParaRPr sz="6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/>
        </p:nvSpPr>
        <p:spPr>
          <a:xfrm>
            <a:off x="1726050" y="547350"/>
            <a:ext cx="56919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/>
              <a:t>Holorun</a:t>
            </a:r>
            <a:endParaRPr sz="4500"/>
          </a:p>
        </p:txBody>
      </p:sp>
      <p:sp>
        <p:nvSpPr>
          <p:cNvPr id="135" name="Google Shape;135;p28"/>
          <p:cNvSpPr txBox="1"/>
          <p:nvPr/>
        </p:nvSpPr>
        <p:spPr>
          <a:xfrm>
            <a:off x="1726050" y="1309358"/>
            <a:ext cx="5691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999999"/>
                </a:solidFill>
              </a:rPr>
              <a:t>Augmented Reality , Virtual Reality , Holographic Technology</a:t>
            </a:r>
            <a:endParaRPr sz="13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/>
        </p:nvSpPr>
        <p:spPr>
          <a:xfrm>
            <a:off x="1726050" y="1947750"/>
            <a:ext cx="56919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/>
              <a:t>Angle</a:t>
            </a:r>
            <a:endParaRPr sz="4500"/>
          </a:p>
        </p:txBody>
      </p:sp>
      <p:sp>
        <p:nvSpPr>
          <p:cNvPr id="141" name="Google Shape;141;p29"/>
          <p:cNvSpPr txBox="1"/>
          <p:nvPr/>
        </p:nvSpPr>
        <p:spPr>
          <a:xfrm>
            <a:off x="1726050" y="547350"/>
            <a:ext cx="56919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/>
              <a:t>Holorun</a:t>
            </a:r>
            <a:endParaRPr sz="4500"/>
          </a:p>
        </p:txBody>
      </p:sp>
      <p:sp>
        <p:nvSpPr>
          <p:cNvPr id="142" name="Google Shape;142;p29"/>
          <p:cNvSpPr txBox="1"/>
          <p:nvPr/>
        </p:nvSpPr>
        <p:spPr>
          <a:xfrm>
            <a:off x="1726050" y="1309358"/>
            <a:ext cx="5691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999999"/>
                </a:solidFill>
              </a:rPr>
              <a:t>Augmented Reality , Virtual Reality , Holographic Technology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143" name="Google Shape;143;p29"/>
          <p:cNvSpPr txBox="1"/>
          <p:nvPr/>
        </p:nvSpPr>
        <p:spPr>
          <a:xfrm>
            <a:off x="1726050" y="2709746"/>
            <a:ext cx="5691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999999"/>
                </a:solidFill>
              </a:rPr>
              <a:t>Aeronautics , eVTOLs (Air Taxis) , Urban Air Mobility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144" name="Google Shape;144;p29"/>
          <p:cNvSpPr txBox="1"/>
          <p:nvPr/>
        </p:nvSpPr>
        <p:spPr>
          <a:xfrm>
            <a:off x="4122600" y="1429358"/>
            <a:ext cx="8988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/>
              <a:t>+</a:t>
            </a:r>
            <a:endParaRPr sz="4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/>
        </p:nvSpPr>
        <p:spPr>
          <a:xfrm>
            <a:off x="1726050" y="1947750"/>
            <a:ext cx="56919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rgbClr val="D9D9D9"/>
                </a:solidFill>
              </a:rPr>
              <a:t>Angle</a:t>
            </a:r>
            <a:endParaRPr sz="4500">
              <a:solidFill>
                <a:srgbClr val="D9D9D9"/>
              </a:solidFill>
            </a:endParaRPr>
          </a:p>
        </p:txBody>
      </p:sp>
      <p:sp>
        <p:nvSpPr>
          <p:cNvPr id="150" name="Google Shape;150;p30"/>
          <p:cNvSpPr txBox="1"/>
          <p:nvPr/>
        </p:nvSpPr>
        <p:spPr>
          <a:xfrm>
            <a:off x="1726050" y="547350"/>
            <a:ext cx="56919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/>
              <a:t>Holorun</a:t>
            </a:r>
            <a:endParaRPr sz="4500"/>
          </a:p>
        </p:txBody>
      </p:sp>
      <p:sp>
        <p:nvSpPr>
          <p:cNvPr id="151" name="Google Shape;151;p30"/>
          <p:cNvSpPr txBox="1"/>
          <p:nvPr/>
        </p:nvSpPr>
        <p:spPr>
          <a:xfrm>
            <a:off x="1726050" y="1309358"/>
            <a:ext cx="5691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999999"/>
                </a:solidFill>
              </a:rPr>
              <a:t>Augmented Reality , Virtual Reality , Holographic Technology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152" name="Google Shape;152;p30"/>
          <p:cNvSpPr txBox="1"/>
          <p:nvPr/>
        </p:nvSpPr>
        <p:spPr>
          <a:xfrm>
            <a:off x="1726050" y="2709746"/>
            <a:ext cx="5691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9D9D9"/>
                </a:solidFill>
              </a:rPr>
              <a:t>Aeronautics , eVTOLs (Air Taxis) , Urban Air Mobility</a:t>
            </a:r>
            <a:endParaRPr sz="1300">
              <a:solidFill>
                <a:srgbClr val="D9D9D9"/>
              </a:solidFill>
            </a:endParaRPr>
          </a:p>
        </p:txBody>
      </p:sp>
      <p:sp>
        <p:nvSpPr>
          <p:cNvPr id="153" name="Google Shape;153;p30"/>
          <p:cNvSpPr txBox="1"/>
          <p:nvPr/>
        </p:nvSpPr>
        <p:spPr>
          <a:xfrm>
            <a:off x="4122600" y="1429358"/>
            <a:ext cx="8988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rgbClr val="D9D9D9"/>
                </a:solidFill>
              </a:rPr>
              <a:t>+</a:t>
            </a:r>
            <a:endParaRPr sz="45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/>
        </p:nvSpPr>
        <p:spPr>
          <a:xfrm>
            <a:off x="1726050" y="1947750"/>
            <a:ext cx="56919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rgbClr val="D9D9D9"/>
                </a:solidFill>
              </a:rPr>
              <a:t>Angle</a:t>
            </a:r>
            <a:endParaRPr sz="4500">
              <a:solidFill>
                <a:srgbClr val="D9D9D9"/>
              </a:solidFill>
            </a:endParaRPr>
          </a:p>
        </p:txBody>
      </p:sp>
      <p:sp>
        <p:nvSpPr>
          <p:cNvPr id="159" name="Google Shape;159;p31"/>
          <p:cNvSpPr txBox="1"/>
          <p:nvPr/>
        </p:nvSpPr>
        <p:spPr>
          <a:xfrm>
            <a:off x="1726050" y="547350"/>
            <a:ext cx="56919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/>
              <a:t>Holorun</a:t>
            </a:r>
            <a:endParaRPr sz="4500"/>
          </a:p>
        </p:txBody>
      </p:sp>
      <p:sp>
        <p:nvSpPr>
          <p:cNvPr id="160" name="Google Shape;160;p31"/>
          <p:cNvSpPr txBox="1"/>
          <p:nvPr/>
        </p:nvSpPr>
        <p:spPr>
          <a:xfrm>
            <a:off x="0" y="3348150"/>
            <a:ext cx="91440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/>
              <a:t>Neural Interface Technologies</a:t>
            </a:r>
            <a:endParaRPr sz="4500"/>
          </a:p>
        </p:txBody>
      </p:sp>
      <p:sp>
        <p:nvSpPr>
          <p:cNvPr id="161" name="Google Shape;161;p31"/>
          <p:cNvSpPr txBox="1"/>
          <p:nvPr/>
        </p:nvSpPr>
        <p:spPr>
          <a:xfrm>
            <a:off x="1726050" y="1309358"/>
            <a:ext cx="5691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999999"/>
                </a:solidFill>
              </a:rPr>
              <a:t>Augmented Reality , Virtual Reality , Holographic Technology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162" name="Google Shape;162;p31"/>
          <p:cNvSpPr txBox="1"/>
          <p:nvPr/>
        </p:nvSpPr>
        <p:spPr>
          <a:xfrm>
            <a:off x="1726050" y="2709746"/>
            <a:ext cx="5691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9D9D9"/>
                </a:solidFill>
              </a:rPr>
              <a:t>Aeronautics , eVTOLs (Air Taxis) , Urban Air Mobility</a:t>
            </a:r>
            <a:endParaRPr sz="1300">
              <a:solidFill>
                <a:srgbClr val="D9D9D9"/>
              </a:solidFill>
            </a:endParaRPr>
          </a:p>
        </p:txBody>
      </p:sp>
      <p:sp>
        <p:nvSpPr>
          <p:cNvPr id="163" name="Google Shape;163;p31"/>
          <p:cNvSpPr txBox="1"/>
          <p:nvPr/>
        </p:nvSpPr>
        <p:spPr>
          <a:xfrm>
            <a:off x="944550" y="4110150"/>
            <a:ext cx="7254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999999"/>
                </a:solidFill>
              </a:rPr>
              <a:t>Open Source , Neuroscience , Neurotechnology , AI , Augmented Reality , Virtual Reality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164" name="Google Shape;164;p31"/>
          <p:cNvSpPr txBox="1"/>
          <p:nvPr/>
        </p:nvSpPr>
        <p:spPr>
          <a:xfrm>
            <a:off x="4122600" y="1429358"/>
            <a:ext cx="8988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rgbClr val="D9D9D9"/>
                </a:solidFill>
              </a:rPr>
              <a:t>+</a:t>
            </a:r>
            <a:endParaRPr sz="4500">
              <a:solidFill>
                <a:srgbClr val="D9D9D9"/>
              </a:solidFill>
            </a:endParaRPr>
          </a:p>
        </p:txBody>
      </p:sp>
      <p:sp>
        <p:nvSpPr>
          <p:cNvPr id="165" name="Google Shape;165;p31"/>
          <p:cNvSpPr txBox="1"/>
          <p:nvPr/>
        </p:nvSpPr>
        <p:spPr>
          <a:xfrm>
            <a:off x="4122600" y="2853858"/>
            <a:ext cx="8988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/>
              <a:t>+</a:t>
            </a:r>
            <a:endParaRPr sz="4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/>
        </p:nvSpPr>
        <p:spPr>
          <a:xfrm>
            <a:off x="1726050" y="1947750"/>
            <a:ext cx="56919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100">
                <a:solidFill>
                  <a:schemeClr val="lt1"/>
                </a:solidFill>
              </a:rPr>
              <a:t>¿ Startup ?</a:t>
            </a:r>
            <a:endParaRPr sz="6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 txBox="1"/>
          <p:nvPr/>
        </p:nvSpPr>
        <p:spPr>
          <a:xfrm>
            <a:off x="794075" y="1911900"/>
            <a:ext cx="76227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FFFF"/>
                </a:solidFill>
              </a:rPr>
              <a:t>Análisis exploratorio de datos del 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</a:rPr>
              <a:t>emprendimiento en las startup</a:t>
            </a:r>
            <a:endParaRPr b="1" sz="4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/>
        </p:nvSpPr>
        <p:spPr>
          <a:xfrm>
            <a:off x="794075" y="1155925"/>
            <a:ext cx="76227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700">
                <a:solidFill>
                  <a:srgbClr val="666666"/>
                </a:solidFill>
              </a:rPr>
              <a:t>Hipótesis principal </a:t>
            </a:r>
            <a:endParaRPr b="1" i="1" sz="1700">
              <a:solidFill>
                <a:srgbClr val="666666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/>
              <a:t>La ubicación geográfica de una startup tiene un impacto significativo en su éxito y crecimiento.</a:t>
            </a:r>
            <a:r>
              <a:rPr b="1" lang="es" sz="900"/>
              <a:t> </a:t>
            </a:r>
            <a:endParaRPr b="1"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CCCC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/>
        </p:nvSpPr>
        <p:spPr>
          <a:xfrm>
            <a:off x="794075" y="1155925"/>
            <a:ext cx="76227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700">
                <a:solidFill>
                  <a:srgbClr val="666666"/>
                </a:solidFill>
              </a:rPr>
              <a:t>Segunda h</a:t>
            </a:r>
            <a:r>
              <a:rPr b="1" i="1" lang="es" sz="1700">
                <a:solidFill>
                  <a:srgbClr val="666666"/>
                </a:solidFill>
              </a:rPr>
              <a:t>ipótesis</a:t>
            </a:r>
            <a:r>
              <a:rPr b="1" i="1" lang="es" sz="1700">
                <a:solidFill>
                  <a:srgbClr val="666666"/>
                </a:solidFill>
              </a:rPr>
              <a:t> </a:t>
            </a:r>
            <a:endParaRPr b="1" i="1" sz="1700">
              <a:solidFill>
                <a:srgbClr val="666666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/>
              <a:t>Estados Unidos es la potencia mundial </a:t>
            </a:r>
            <a:endParaRPr b="1" sz="25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/>
              <a:t>de la inteligencia artificial</a:t>
            </a:r>
            <a:r>
              <a:rPr b="1" lang="es" sz="900"/>
              <a:t> </a:t>
            </a:r>
            <a:endParaRPr b="1"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/>
        </p:nvSpPr>
        <p:spPr>
          <a:xfrm>
            <a:off x="794075" y="1155925"/>
            <a:ext cx="76227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700">
                <a:solidFill>
                  <a:srgbClr val="666666"/>
                </a:solidFill>
              </a:rPr>
              <a:t>Tercera</a:t>
            </a:r>
            <a:r>
              <a:rPr b="1" i="1" lang="es" sz="1700">
                <a:solidFill>
                  <a:srgbClr val="666666"/>
                </a:solidFill>
              </a:rPr>
              <a:t> hipótesis </a:t>
            </a:r>
            <a:endParaRPr b="1" i="1" sz="1700">
              <a:solidFill>
                <a:srgbClr val="666666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/>
              <a:t>Estados Unidos es Startuplandia</a:t>
            </a:r>
            <a:r>
              <a:rPr b="1" lang="es" sz="900"/>
              <a:t> </a:t>
            </a:r>
            <a:endParaRPr b="1"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CCCCCC"/>
                </a:solidFill>
              </a:rPr>
              <a:t>Ese lugar donde ver unicornios no resulta ser una fantasía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/>
          <p:nvPr/>
        </p:nvSpPr>
        <p:spPr>
          <a:xfrm>
            <a:off x="794075" y="1155925"/>
            <a:ext cx="76227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700">
                <a:solidFill>
                  <a:srgbClr val="666666"/>
                </a:solidFill>
              </a:rPr>
              <a:t>Cuarta</a:t>
            </a:r>
            <a:r>
              <a:rPr b="1" i="1" lang="es" sz="1700">
                <a:solidFill>
                  <a:srgbClr val="666666"/>
                </a:solidFill>
              </a:rPr>
              <a:t> hipótesis </a:t>
            </a:r>
            <a:endParaRPr b="1" i="1" sz="1700">
              <a:solidFill>
                <a:srgbClr val="666666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/>
              <a:t>Estados Unidos son los padres</a:t>
            </a:r>
            <a:r>
              <a:rPr b="1" lang="es" sz="900"/>
              <a:t> </a:t>
            </a:r>
            <a:endParaRPr b="1"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900" y="304800"/>
            <a:ext cx="510018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7"/>
          <p:cNvSpPr/>
          <p:nvPr/>
        </p:nvSpPr>
        <p:spPr>
          <a:xfrm>
            <a:off x="1789875" y="240750"/>
            <a:ext cx="523500" cy="49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7"/>
          <p:cNvSpPr/>
          <p:nvPr/>
        </p:nvSpPr>
        <p:spPr>
          <a:xfrm rot="5400000">
            <a:off x="4203150" y="-2359675"/>
            <a:ext cx="523500" cy="49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7"/>
          <p:cNvSpPr/>
          <p:nvPr/>
        </p:nvSpPr>
        <p:spPr>
          <a:xfrm>
            <a:off x="6782650" y="240750"/>
            <a:ext cx="523500" cy="49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8"/>
          <p:cNvSpPr txBox="1"/>
          <p:nvPr/>
        </p:nvSpPr>
        <p:spPr>
          <a:xfrm>
            <a:off x="1726050" y="1947750"/>
            <a:ext cx="56919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100">
                <a:solidFill>
                  <a:schemeClr val="lt1"/>
                </a:solidFill>
              </a:rPr>
              <a:t>¿ Unicornio ?</a:t>
            </a:r>
            <a:endParaRPr sz="6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7150"/>
            <a:ext cx="9144000" cy="5280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8300"/>
            <a:ext cx="8839200" cy="3166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1" cy="609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/>
        </p:nvSpPr>
        <p:spPr>
          <a:xfrm>
            <a:off x="1211950" y="1947750"/>
            <a:ext cx="67200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100"/>
              <a:t>Emprender</a:t>
            </a:r>
            <a:endParaRPr sz="6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" y="-612325"/>
            <a:ext cx="9144001" cy="91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5100" y="1525350"/>
            <a:ext cx="3733800" cy="20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" y="-3396550"/>
            <a:ext cx="9144001" cy="91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9399" y="1990725"/>
            <a:ext cx="5085225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/>
          <p:nvPr/>
        </p:nvSpPr>
        <p:spPr>
          <a:xfrm>
            <a:off x="794075" y="1378500"/>
            <a:ext cx="7622700" cy="21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400">
                <a:solidFill>
                  <a:schemeClr val="dk1"/>
                </a:solidFill>
              </a:rPr>
              <a:t>58</a:t>
            </a:r>
            <a:r>
              <a:rPr b="1" lang="es" sz="4000">
                <a:solidFill>
                  <a:schemeClr val="dk1"/>
                </a:solidFill>
              </a:rPr>
              <a:t> unicornios</a:t>
            </a:r>
            <a:endParaRPr b="1" sz="4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325" y="2192675"/>
            <a:ext cx="5467351" cy="7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/>
          <p:nvPr/>
        </p:nvSpPr>
        <p:spPr>
          <a:xfrm>
            <a:off x="794075" y="1378500"/>
            <a:ext cx="7622700" cy="21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400">
                <a:solidFill>
                  <a:schemeClr val="dk1"/>
                </a:solidFill>
              </a:rPr>
              <a:t>103</a:t>
            </a:r>
            <a:r>
              <a:rPr b="1" lang="es" sz="4000">
                <a:solidFill>
                  <a:schemeClr val="dk1"/>
                </a:solidFill>
              </a:rPr>
              <a:t> unicornios</a:t>
            </a:r>
            <a:endParaRPr b="1" sz="4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9925"/>
            <a:ext cx="8839204" cy="3163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8300"/>
            <a:ext cx="8839200" cy="3166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2900" y="-26975"/>
            <a:ext cx="9829800" cy="51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9"/>
          <p:cNvSpPr txBox="1"/>
          <p:nvPr/>
        </p:nvSpPr>
        <p:spPr>
          <a:xfrm>
            <a:off x="1783200" y="3738450"/>
            <a:ext cx="56919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100">
                <a:solidFill>
                  <a:schemeClr val="lt1"/>
                </a:solidFill>
              </a:rPr>
              <a:t>vs.</a:t>
            </a:r>
            <a:br>
              <a:rPr lang="es" sz="6100">
                <a:solidFill>
                  <a:schemeClr val="lt1"/>
                </a:solidFill>
              </a:rPr>
            </a:br>
            <a:endParaRPr sz="6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5725" y="-39125"/>
            <a:ext cx="9315451" cy="52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0"/>
          <p:cNvSpPr txBox="1"/>
          <p:nvPr/>
        </p:nvSpPr>
        <p:spPr>
          <a:xfrm>
            <a:off x="2084625" y="1521375"/>
            <a:ext cx="7622700" cy="21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</a:rPr>
              <a:t>Inteligencia Artificial</a:t>
            </a:r>
            <a:endParaRPr b="1" sz="4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s" sz="6100">
                <a:solidFill>
                  <a:schemeClr val="lt1"/>
                </a:solidFill>
              </a:rPr>
            </a:br>
            <a:br>
              <a:rPr lang="es" sz="6100">
                <a:solidFill>
                  <a:schemeClr val="lt1"/>
                </a:solidFill>
              </a:rPr>
            </a:br>
            <a:endParaRPr sz="6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25" y="238125"/>
            <a:ext cx="75967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1211950" y="1947750"/>
            <a:ext cx="67200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100"/>
              <a:t>Emprendedor</a:t>
            </a:r>
            <a:endParaRPr sz="6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25" y="238125"/>
            <a:ext cx="75967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73225" y="-845350"/>
            <a:ext cx="12890452" cy="966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25" y="238125"/>
            <a:ext cx="75967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2900" y="-26975"/>
            <a:ext cx="9829800" cy="51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6"/>
          <p:cNvSpPr txBox="1"/>
          <p:nvPr/>
        </p:nvSpPr>
        <p:spPr>
          <a:xfrm>
            <a:off x="1783200" y="3738450"/>
            <a:ext cx="56919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100">
                <a:solidFill>
                  <a:schemeClr val="lt1"/>
                </a:solidFill>
              </a:rPr>
              <a:t>vs.</a:t>
            </a:r>
            <a:br>
              <a:rPr lang="es" sz="6100">
                <a:solidFill>
                  <a:schemeClr val="lt1"/>
                </a:solidFill>
              </a:rPr>
            </a:br>
            <a:endParaRPr sz="6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0" y="379650"/>
            <a:ext cx="9073200" cy="45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1950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1950"/>
            <a:ext cx="8839200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61950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" y="0"/>
            <a:ext cx="977168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6298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1211950" y="1947750"/>
            <a:ext cx="67200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100"/>
              <a:t>Emprendizaje</a:t>
            </a:r>
            <a:endParaRPr sz="6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6298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6298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671"/>
            <a:ext cx="9144000" cy="3276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2671"/>
            <a:ext cx="9144000" cy="3276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7273"/>
            <a:ext cx="8839200" cy="3166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00" y="1038925"/>
            <a:ext cx="8830000" cy="316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8251"/>
            <a:ext cx="9144000" cy="3276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9"/>
          <p:cNvSpPr txBox="1"/>
          <p:nvPr/>
        </p:nvSpPr>
        <p:spPr>
          <a:xfrm>
            <a:off x="584875" y="1947750"/>
            <a:ext cx="79740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100"/>
              <a:t>OpenAI is eating AI</a:t>
            </a:r>
            <a:endParaRPr b="1" sz="61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1925"/>
            <a:ext cx="8839200" cy="3166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50" y="1154000"/>
            <a:ext cx="8823300" cy="31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/>
        </p:nvSpPr>
        <p:spPr>
          <a:xfrm>
            <a:off x="1211950" y="1947750"/>
            <a:ext cx="67200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100"/>
              <a:t>Emprendimiento</a:t>
            </a:r>
            <a:endParaRPr sz="61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2"/>
          <p:cNvSpPr txBox="1"/>
          <p:nvPr/>
        </p:nvSpPr>
        <p:spPr>
          <a:xfrm>
            <a:off x="3219893" y="3583544"/>
            <a:ext cx="56919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100">
                <a:solidFill>
                  <a:schemeClr val="lt1"/>
                </a:solidFill>
              </a:rPr>
              <a:t>DREAM BIG</a:t>
            </a:r>
            <a:endParaRPr b="1" sz="6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471501" cy="814024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73"/>
          <p:cNvSpPr txBox="1"/>
          <p:nvPr/>
        </p:nvSpPr>
        <p:spPr>
          <a:xfrm>
            <a:off x="74200" y="-173992"/>
            <a:ext cx="89958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700">
                <a:solidFill>
                  <a:schemeClr val="lt1"/>
                </a:solidFill>
              </a:rPr>
              <a:t>MILA </a:t>
            </a:r>
            <a:endParaRPr b="1" sz="19700">
              <a:solidFill>
                <a:schemeClr val="lt1"/>
              </a:solidFill>
            </a:endParaRPr>
          </a:p>
        </p:txBody>
      </p:sp>
      <p:sp>
        <p:nvSpPr>
          <p:cNvPr id="390" name="Google Shape;390;p73"/>
          <p:cNvSpPr txBox="1"/>
          <p:nvPr/>
        </p:nvSpPr>
        <p:spPr>
          <a:xfrm>
            <a:off x="109600" y="2180133"/>
            <a:ext cx="89958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700">
                <a:solidFill>
                  <a:schemeClr val="lt1"/>
                </a:solidFill>
              </a:rPr>
              <a:t>ESKER</a:t>
            </a:r>
            <a:r>
              <a:rPr b="1" lang="es" sz="19700">
                <a:solidFill>
                  <a:schemeClr val="lt1"/>
                </a:solidFill>
              </a:rPr>
              <a:t> </a:t>
            </a:r>
            <a:endParaRPr b="1" sz="19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/>
        </p:nvSpPr>
        <p:spPr>
          <a:xfrm>
            <a:off x="1660792" y="1947750"/>
            <a:ext cx="67200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100"/>
              <a:t>Emprender</a:t>
            </a:r>
            <a:endParaRPr sz="6100"/>
          </a:p>
        </p:txBody>
      </p:sp>
      <p:sp>
        <p:nvSpPr>
          <p:cNvPr id="85" name="Google Shape;85;p19"/>
          <p:cNvSpPr txBox="1"/>
          <p:nvPr/>
        </p:nvSpPr>
        <p:spPr>
          <a:xfrm>
            <a:off x="1538950" y="3159450"/>
            <a:ext cx="67200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CCCCC"/>
                </a:solidFill>
              </a:rPr>
              <a:t>La </a:t>
            </a:r>
            <a:r>
              <a:rPr b="1" lang="es"/>
              <a:t>acción valiente</a:t>
            </a:r>
            <a:r>
              <a:rPr lang="es"/>
              <a:t> </a:t>
            </a:r>
            <a:r>
              <a:rPr lang="es">
                <a:solidFill>
                  <a:srgbClr val="666666"/>
                </a:solidFill>
              </a:rPr>
              <a:t>de iniciar y liderar un proyecto</a:t>
            </a:r>
            <a:r>
              <a:rPr lang="es">
                <a:solidFill>
                  <a:srgbClr val="999999"/>
                </a:solidFill>
              </a:rPr>
              <a:t> </a:t>
            </a:r>
            <a:r>
              <a:rPr lang="es">
                <a:solidFill>
                  <a:srgbClr val="CCCCCC"/>
                </a:solidFill>
              </a:rPr>
              <a:t>comercial </a:t>
            </a:r>
            <a:r>
              <a:rPr lang="es">
                <a:solidFill>
                  <a:srgbClr val="CCCCCC"/>
                </a:solidFill>
              </a:rPr>
              <a:t>desde cero, asumiendo desafíos y riesgos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/>
        </p:nvSpPr>
        <p:spPr>
          <a:xfrm>
            <a:off x="1660792" y="1947750"/>
            <a:ext cx="67200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100"/>
              <a:t>Emprendedor</a:t>
            </a:r>
            <a:endParaRPr sz="6100"/>
          </a:p>
        </p:txBody>
      </p:sp>
      <p:sp>
        <p:nvSpPr>
          <p:cNvPr id="91" name="Google Shape;91;p20"/>
          <p:cNvSpPr txBox="1"/>
          <p:nvPr/>
        </p:nvSpPr>
        <p:spPr>
          <a:xfrm>
            <a:off x="1538950" y="3159450"/>
            <a:ext cx="67200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</a:rPr>
              <a:t>Persona</a:t>
            </a:r>
            <a:r>
              <a:rPr lang="es">
                <a:solidFill>
                  <a:srgbClr val="666666"/>
                </a:solidFill>
              </a:rPr>
              <a:t> </a:t>
            </a:r>
            <a:r>
              <a:rPr lang="es">
                <a:solidFill>
                  <a:srgbClr val="666666"/>
                </a:solidFill>
              </a:rPr>
              <a:t>intrépida y </a:t>
            </a:r>
            <a:r>
              <a:rPr lang="es">
                <a:solidFill>
                  <a:srgbClr val="666666"/>
                </a:solidFill>
              </a:rPr>
              <a:t>visionaria que </a:t>
            </a:r>
            <a:r>
              <a:rPr b="1" lang="es"/>
              <a:t>identifica oportunidades</a:t>
            </a:r>
            <a:r>
              <a:rPr lang="es"/>
              <a:t>, </a:t>
            </a:r>
            <a:r>
              <a:rPr lang="es">
                <a:solidFill>
                  <a:srgbClr val="CCCCCC"/>
                </a:solidFill>
              </a:rPr>
              <a:t>da vida a ideas empresariales y enfrenta obstáculos con determinación en busca del éxito empresarial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/>
        </p:nvSpPr>
        <p:spPr>
          <a:xfrm>
            <a:off x="1660792" y="1947750"/>
            <a:ext cx="67200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100"/>
              <a:t>Emprendizaje</a:t>
            </a:r>
            <a:endParaRPr sz="6100"/>
          </a:p>
        </p:txBody>
      </p:sp>
      <p:sp>
        <p:nvSpPr>
          <p:cNvPr id="97" name="Google Shape;97;p21"/>
          <p:cNvSpPr txBox="1"/>
          <p:nvPr/>
        </p:nvSpPr>
        <p:spPr>
          <a:xfrm>
            <a:off x="1538950" y="3159450"/>
            <a:ext cx="67200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</a:rPr>
              <a:t>Proceso de </a:t>
            </a:r>
            <a:r>
              <a:rPr b="1" lang="es"/>
              <a:t>adquirir conocimientos</a:t>
            </a:r>
            <a:r>
              <a:rPr lang="es"/>
              <a:t>, </a:t>
            </a:r>
            <a:r>
              <a:rPr lang="es">
                <a:solidFill>
                  <a:srgbClr val="CCCCCC"/>
                </a:solidFill>
              </a:rPr>
              <a:t>habilidades y sabiduría a través 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CCCCCC"/>
                </a:solidFill>
              </a:rPr>
              <a:t>de la experiencia empresarial, fomentando la innovación y la creatividad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